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496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303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773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968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498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109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381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573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413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27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0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4BBB-2D8E-4708-8C50-47F93DF1BD47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8E8-979C-46F5-9085-9430A1E4F9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225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19256" cy="51125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Výukový materiál vytvořen v rámci projektu VZDĚLÁVÁNÍ PRO KONKURENCESCHOPNOST – „Spolu to dokážeme“</a:t>
            </a:r>
          </a:p>
          <a:p>
            <a:pPr marL="0" indent="0" algn="ctr">
              <a:buNone/>
            </a:pPr>
            <a:r>
              <a:rPr lang="cs-CZ" b="1" dirty="0"/>
              <a:t>Registrační číslo CZ.1.07/1.400/21.1099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700" b="1" dirty="0"/>
              <a:t>Číslo materiálu:</a:t>
            </a:r>
            <a:r>
              <a:rPr lang="cs-CZ" sz="1700" dirty="0"/>
              <a:t> </a:t>
            </a:r>
            <a:r>
              <a:rPr lang="cs-CZ" sz="1700" dirty="0" smtClean="0"/>
              <a:t>VY_32_INOVACE_13 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Škola:</a:t>
            </a:r>
            <a:r>
              <a:rPr lang="cs-CZ" sz="1700" dirty="0"/>
              <a:t> ZŠ Dr. Miroslava Tyrše Děčín, příspěvková organizace</a:t>
            </a:r>
          </a:p>
          <a:p>
            <a:pPr marL="0" indent="0" algn="ctr">
              <a:buNone/>
            </a:pPr>
            <a:r>
              <a:rPr lang="cs-CZ" sz="1700" b="1" dirty="0"/>
              <a:t>Adresa:</a:t>
            </a:r>
            <a:r>
              <a:rPr lang="cs-CZ" sz="1700" dirty="0"/>
              <a:t> Vrchlického 630/5, Děčín 2</a:t>
            </a:r>
          </a:p>
          <a:p>
            <a:pPr marL="0" indent="0" algn="ctr">
              <a:buNone/>
            </a:pPr>
            <a:r>
              <a:rPr lang="cs-CZ" sz="1700" b="1" dirty="0"/>
              <a:t>Autor:</a:t>
            </a:r>
            <a:r>
              <a:rPr lang="cs-CZ" sz="1700" dirty="0"/>
              <a:t> Mgr. Jitka Nováková</a:t>
            </a:r>
          </a:p>
          <a:p>
            <a:pPr marL="0" indent="0" algn="ctr">
              <a:buNone/>
            </a:pPr>
            <a:r>
              <a:rPr lang="cs-CZ" sz="1700" b="1" dirty="0" smtClean="0"/>
              <a:t>Název vzdělávacího </a:t>
            </a:r>
            <a:r>
              <a:rPr lang="cs-CZ" sz="1700" b="1" dirty="0"/>
              <a:t>materiálu:</a:t>
            </a:r>
            <a:r>
              <a:rPr lang="cs-CZ" sz="1700" dirty="0"/>
              <a:t> </a:t>
            </a:r>
            <a:r>
              <a:rPr lang="cs-CZ" sz="1700" dirty="0" smtClean="0"/>
              <a:t> Látkový míček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 smtClean="0"/>
              <a:t>Vzdělávací oblast, vyučovací předmět: </a:t>
            </a:r>
            <a:r>
              <a:rPr lang="cs-CZ" sz="1700" dirty="0" smtClean="0"/>
              <a:t>Člověk a svět práce, </a:t>
            </a:r>
            <a:r>
              <a:rPr lang="cs-CZ" sz="1700" dirty="0"/>
              <a:t>pracovní </a:t>
            </a:r>
            <a:r>
              <a:rPr lang="cs-CZ" sz="1700" dirty="0" smtClean="0"/>
              <a:t>vyučování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Cílová skupina</a:t>
            </a:r>
            <a:r>
              <a:rPr lang="cs-CZ" sz="1700" dirty="0"/>
              <a:t>: žáci 3. – 5. ročníku </a:t>
            </a:r>
            <a:r>
              <a:rPr lang="cs-CZ" sz="1700" dirty="0" smtClean="0"/>
              <a:t>ZŠ</a:t>
            </a:r>
          </a:p>
          <a:p>
            <a:pPr marL="0" indent="0" algn="ctr">
              <a:buNone/>
            </a:pPr>
            <a:r>
              <a:rPr lang="cs-CZ" sz="1700" b="1" dirty="0" smtClean="0"/>
              <a:t>Anotace: </a:t>
            </a:r>
            <a:r>
              <a:rPr lang="cs-CZ" sz="1700" dirty="0" smtClean="0"/>
              <a:t>žák se naučí pracovat s jehlou a nití, rozvíjí jemnou motoriku</a:t>
            </a:r>
          </a:p>
          <a:p>
            <a:pPr marL="0" indent="0" algn="ctr">
              <a:buNone/>
            </a:pPr>
            <a:r>
              <a:rPr lang="cs-CZ" sz="1700" b="1" dirty="0" smtClean="0"/>
              <a:t>Materiál byl vytvořen: </a:t>
            </a:r>
            <a:r>
              <a:rPr lang="cs-CZ" sz="1700" dirty="0" smtClean="0"/>
              <a:t>7. 9. 2012</a:t>
            </a:r>
          </a:p>
          <a:p>
            <a:pPr marL="0" indent="0" algn="ctr">
              <a:buNone/>
            </a:pPr>
            <a:r>
              <a:rPr lang="cs-CZ" sz="1700" b="1" dirty="0" smtClean="0"/>
              <a:t>Ověření ve výuce, třída, kým: </a:t>
            </a:r>
            <a:r>
              <a:rPr lang="cs-CZ" sz="1700" dirty="0" smtClean="0"/>
              <a:t>13. 9. 2012, 5.A, Mgr. Jitka Nováková</a:t>
            </a:r>
            <a:endParaRPr lang="cs-CZ" sz="1700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5661248"/>
            <a:ext cx="4038600" cy="988256"/>
          </a:xfrm>
        </p:spPr>
      </p:pic>
    </p:spTree>
    <p:extLst>
      <p:ext uri="{BB962C8B-B14F-4D97-AF65-F5344CB8AC3E}">
        <p14:creationId xmlns:p14="http://schemas.microsoft.com/office/powerpoint/2010/main" xmlns="" val="1247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284984"/>
            <a:ext cx="3793227" cy="2844920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284984"/>
            <a:ext cx="3793227" cy="2844920"/>
          </a:xfrm>
        </p:spPr>
      </p:pic>
      <p:sp>
        <p:nvSpPr>
          <p:cNvPr id="7" name="TextovéPole 6"/>
          <p:cNvSpPr txBox="1"/>
          <p:nvPr/>
        </p:nvSpPr>
        <p:spPr>
          <a:xfrm>
            <a:off x="755576" y="1844824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Celý míček opatrně vycpávejte vatelínem tak dlouho, až dosáhnete vámi požadované tvrdosti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656561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522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5273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789040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431540" y="2060848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Po naplnění vatelínem přichází nejtěžší část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Malými a přesnými, neviditelnými stehy nyní musíte zašít otvor, který sloužil k nacpání výplně do míčku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Na této části si dejte opravdu záležet, abyste práci nezkazili posledním krokem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57079" y="639088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10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Výsledek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340768"/>
            <a:ext cx="6696744" cy="5022558"/>
          </a:xfrm>
        </p:spPr>
      </p:pic>
      <p:sp>
        <p:nvSpPr>
          <p:cNvPr id="5" name="TextovéPole 4"/>
          <p:cNvSpPr txBox="1"/>
          <p:nvPr/>
        </p:nvSpPr>
        <p:spPr>
          <a:xfrm>
            <a:off x="6156176" y="645333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185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Použité zdroje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cs-CZ" dirty="0" smtClean="0"/>
              <a:t>Veškeré použité materiály byly z vlastních zdrojů</a:t>
            </a:r>
          </a:p>
          <a:p>
            <a:pPr>
              <a:buClr>
                <a:schemeClr val="bg1"/>
              </a:buClr>
            </a:pPr>
            <a:endParaRPr lang="cs-CZ" dirty="0"/>
          </a:p>
          <a:p>
            <a:pPr>
              <a:buClr>
                <a:schemeClr val="bg1"/>
              </a:buClr>
            </a:pPr>
            <a:endParaRPr lang="cs-CZ" dirty="0" smtClean="0"/>
          </a:p>
          <a:p>
            <a:pPr>
              <a:buClr>
                <a:schemeClr val="bg1"/>
              </a:buClr>
            </a:pPr>
            <a:endParaRPr lang="cs-CZ" dirty="0"/>
          </a:p>
          <a:p>
            <a:pPr>
              <a:buClr>
                <a:schemeClr val="bg1"/>
              </a:buClr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204385" y="645333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562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Látkový míček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844824"/>
            <a:ext cx="5328592" cy="3996444"/>
          </a:xfrm>
        </p:spPr>
      </p:pic>
      <p:sp>
        <p:nvSpPr>
          <p:cNvPr id="5" name="TextovéPole 4"/>
          <p:cNvSpPr txBox="1"/>
          <p:nvPr/>
        </p:nvSpPr>
        <p:spPr>
          <a:xfrm>
            <a:off x="6012160" y="6525475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6367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Výchovně vzdělávací cíle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cs-CZ" dirty="0"/>
              <a:t>rozvíjení jemné motoriky</a:t>
            </a:r>
          </a:p>
          <a:p>
            <a:pPr>
              <a:buClr>
                <a:schemeClr val="bg1"/>
              </a:buClr>
            </a:pPr>
            <a:r>
              <a:rPr lang="cs-CZ" dirty="0"/>
              <a:t>volba vhodného materiálu</a:t>
            </a:r>
          </a:p>
          <a:p>
            <a:pPr>
              <a:buClr>
                <a:schemeClr val="bg1"/>
              </a:buClr>
            </a:pPr>
            <a:r>
              <a:rPr lang="cs-CZ" dirty="0"/>
              <a:t>rozvíjení zručnosti</a:t>
            </a:r>
          </a:p>
          <a:p>
            <a:pPr>
              <a:buClr>
                <a:schemeClr val="bg1"/>
              </a:buClr>
            </a:pPr>
            <a:r>
              <a:rPr lang="cs-CZ" dirty="0"/>
              <a:t>práce s různým materiálem</a:t>
            </a:r>
          </a:p>
          <a:p>
            <a:pPr>
              <a:buClr>
                <a:schemeClr val="bg1"/>
              </a:buClr>
            </a:pPr>
            <a:r>
              <a:rPr lang="cs-CZ" dirty="0"/>
              <a:t>rozvíjení pracovních schopností</a:t>
            </a:r>
          </a:p>
          <a:p>
            <a:pPr>
              <a:buClr>
                <a:schemeClr val="bg1"/>
              </a:buClr>
            </a:pPr>
            <a:r>
              <a:rPr lang="cs-CZ" dirty="0"/>
              <a:t>rozvíjení fantazie a kreativity</a:t>
            </a:r>
          </a:p>
          <a:p>
            <a:pPr>
              <a:buClr>
                <a:schemeClr val="bg1"/>
              </a:buClr>
            </a:pPr>
            <a:r>
              <a:rPr lang="cs-CZ" dirty="0"/>
              <a:t>rozvíjení spolupráce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17390" y="638158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4283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Materiál a pomůcky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2420888"/>
            <a:ext cx="3600400" cy="2764904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cs-CZ" dirty="0" smtClean="0"/>
              <a:t>Jednotlivé barevné kusy filce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Jehly, nitě a nůžky 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Vatelín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Papírová </a:t>
            </a:r>
            <a:r>
              <a:rPr lang="cs-CZ" dirty="0" err="1" smtClean="0"/>
              <a:t>šablonka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772816"/>
            <a:ext cx="4945355" cy="3709016"/>
          </a:xfrm>
        </p:spPr>
      </p:pic>
      <p:sp>
        <p:nvSpPr>
          <p:cNvPr id="6" name="TextovéPole 5"/>
          <p:cNvSpPr txBox="1"/>
          <p:nvPr/>
        </p:nvSpPr>
        <p:spPr>
          <a:xfrm>
            <a:off x="5759624" y="639938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4582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Cena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cs-CZ" dirty="0" smtClean="0"/>
              <a:t>Filc lze zakoupit jako metráž, pak při šíři 90 centimetrů počítejte s cenou okolo 150 korun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Lepší je v potřebách pro školy zakoupit barevné filcové archy, 10 kusů za 50 korun</a:t>
            </a:r>
            <a:endParaRPr lang="cs-CZ" dirty="0"/>
          </a:p>
          <a:p>
            <a:pPr>
              <a:buClr>
                <a:schemeClr val="bg1"/>
              </a:buClr>
            </a:pPr>
            <a:r>
              <a:rPr lang="cs-CZ" dirty="0" smtClean="0"/>
              <a:t>Vatelín zakoupíte v galanteriích, opět jako metráž či na váhu, i zde je  nutno počítat s investicí kolem 200 korun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Ostatní pomůcky jsou ve školách běžně k dispozici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8144" y="659639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5279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Jak na to?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051459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19969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611560" y="1700808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Máte papírovou šablonu ve formě okvětního lístku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Tuto si tužkou, popř. barevnou křídou, obkreslete na filc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Takto obkreslených částí potřebujete celkem šest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Jaké zvolíte barevné uspořádání, závisí na vaší fantazii, můžete mít každý díl i z jiné barvy filcu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28184" y="656561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378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07271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12776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41" y="4072716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4097" y="126876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Pokud budete mít obkresleno všech šest dílů, je na řadě stříhání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Pozorně vystřihněte všechny díly podle předem nakreslených čar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Dbejte na přesnost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940152" y="641358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54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261782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999" y="3918400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896448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5307" y="620688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Nyní musíte začít sešívat jednotlivé díly k sobě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Doporučuji používat zadní steh úplně v kraji, aby nebyl zašit zbytečně velký kus materiálu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Sešijte si k </a:t>
            </a:r>
            <a:r>
              <a:rPr lang="cs-CZ" sz="2400" dirty="0"/>
              <a:t>s</a:t>
            </a:r>
            <a:r>
              <a:rPr lang="cs-CZ" sz="2400" dirty="0" smtClean="0"/>
              <a:t>obě nejprve vždy dvě části tak, jak je chcete mít později barevně uspořádány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39679" y="659639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34539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76672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347932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620688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Pokud budete mít sešity části po dvou, začněte kompletovat a přišívat k sobě další dvojice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Pozor, stále šijete na rubové straně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Když budete sešívat poslední šestý kus, nechte si malý otvor, nedošijte úplně do kraje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Díky tomuto otvoru celý míček otočte na  líc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/>
              <a:t>Po otočení začněte otvorem vycpávat míček malými kousky vatelínu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902126" y="644435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VY_32_INOVACE_13 – LÁTKOVÝ MÍČEK</a:t>
            </a:r>
          </a:p>
          <a:p>
            <a:endParaRPr lang="cs-CZ" sz="1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010" y="2266411"/>
            <a:ext cx="3121152" cy="2340864"/>
          </a:xfrm>
        </p:spPr>
      </p:pic>
    </p:spTree>
    <p:extLst>
      <p:ext uri="{BB962C8B-B14F-4D97-AF65-F5344CB8AC3E}">
        <p14:creationId xmlns:p14="http://schemas.microsoft.com/office/powerpoint/2010/main" xmlns="" val="22723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499</Words>
  <Application>Microsoft Office PowerPoint</Application>
  <PresentationFormat>Předvádění na obrazovce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Snímek 1</vt:lpstr>
      <vt:lpstr>Látkový míček</vt:lpstr>
      <vt:lpstr>Výchovně vzdělávací cíle</vt:lpstr>
      <vt:lpstr>Materiál a pomůcky</vt:lpstr>
      <vt:lpstr>Cena</vt:lpstr>
      <vt:lpstr>Jak na to?</vt:lpstr>
      <vt:lpstr>Snímek 7</vt:lpstr>
      <vt:lpstr>Snímek 8</vt:lpstr>
      <vt:lpstr>Snímek 9</vt:lpstr>
      <vt:lpstr>Snímek 10</vt:lpstr>
      <vt:lpstr>Snímek 11</vt:lpstr>
      <vt:lpstr>Výsledek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Novakova</dc:creator>
  <cp:lastModifiedBy>klima Miroslav</cp:lastModifiedBy>
  <cp:revision>15</cp:revision>
  <dcterms:created xsi:type="dcterms:W3CDTF">2012-07-21T13:03:18Z</dcterms:created>
  <dcterms:modified xsi:type="dcterms:W3CDTF">2013-02-18T11:48:51Z</dcterms:modified>
</cp:coreProperties>
</file>